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56" r:id="rId2"/>
    <p:sldId id="300" r:id="rId3"/>
    <p:sldId id="301" r:id="rId4"/>
    <p:sldId id="302" r:id="rId5"/>
    <p:sldId id="303" r:id="rId6"/>
    <p:sldId id="304" r:id="rId7"/>
    <p:sldId id="296" r:id="rId8"/>
    <p:sldId id="259" r:id="rId9"/>
    <p:sldId id="260" r:id="rId10"/>
    <p:sldId id="290" r:id="rId11"/>
    <p:sldId id="291" r:id="rId12"/>
    <p:sldId id="258" r:id="rId13"/>
    <p:sldId id="261" r:id="rId14"/>
    <p:sldId id="262" r:id="rId15"/>
    <p:sldId id="285" r:id="rId16"/>
    <p:sldId id="263" r:id="rId17"/>
    <p:sldId id="298" r:id="rId18"/>
    <p:sldId id="265" r:id="rId19"/>
    <p:sldId id="292" r:id="rId20"/>
    <p:sldId id="273" r:id="rId21"/>
    <p:sldId id="274" r:id="rId22"/>
    <p:sldId id="275" r:id="rId23"/>
    <p:sldId id="297" r:id="rId24"/>
    <p:sldId id="264" r:id="rId25"/>
    <p:sldId id="276" r:id="rId26"/>
    <p:sldId id="294" r:id="rId27"/>
    <p:sldId id="277" r:id="rId28"/>
    <p:sldId id="295" r:id="rId29"/>
    <p:sldId id="288" r:id="rId30"/>
    <p:sldId id="266" r:id="rId31"/>
    <p:sldId id="267" r:id="rId32"/>
    <p:sldId id="268" r:id="rId33"/>
    <p:sldId id="269" r:id="rId34"/>
    <p:sldId id="270" r:id="rId35"/>
    <p:sldId id="271" r:id="rId36"/>
    <p:sldId id="299" r:id="rId37"/>
    <p:sldId id="272" r:id="rId38"/>
    <p:sldId id="279" r:id="rId39"/>
    <p:sldId id="281" r:id="rId40"/>
    <p:sldId id="280" r:id="rId41"/>
    <p:sldId id="282" r:id="rId42"/>
    <p:sldId id="283" r:id="rId43"/>
    <p:sldId id="284" r:id="rId4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 varScale="1">
        <p:scale>
          <a:sx n="115" d="100"/>
          <a:sy n="115" d="100"/>
        </p:scale>
        <p:origin x="114" y="21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noProof="0" dirty="0">
                <a:latin typeface="Arial" charset="0"/>
                <a:cs typeface="Arial" charset="0"/>
              </a:rPr>
              <a:t>Software Engineering</a:t>
            </a:r>
            <a:br>
              <a:rPr lang="en-US" altLang="en-US" noProof="0" dirty="0">
                <a:latin typeface="Arial" charset="0"/>
                <a:cs typeface="Arial" charset="0"/>
              </a:rPr>
            </a:br>
            <a:r>
              <a:rPr lang="en-US" altLang="en-US" noProof="0" dirty="0">
                <a:latin typeface="Arial" charset="0"/>
                <a:cs typeface="Arial" charset="0"/>
              </a:rPr>
              <a:t>and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Broker Pattern</a:t>
            </a:r>
            <a:br>
              <a:rPr lang="en-US" noProof="0" dirty="0"/>
            </a:br>
            <a:r>
              <a:rPr lang="en-US" noProof="0" dirty="0"/>
              <a:t>Architectural Pattern for</a:t>
            </a:r>
            <a:br>
              <a:rPr lang="en-US" noProof="0" dirty="0"/>
            </a:br>
            <a:r>
              <a:rPr lang="en-US" noProof="0" dirty="0"/>
              <a:t>Remote Method Invocation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BFB3-0CC6-4C0E-B9B0-F40CD254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Dynamics (Client)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B5731-83B4-4F5F-B2FF-F36ED6253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AC8AC-536C-4EA1-A596-B72244330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F4709-1E9F-4CD7-8C7A-1111DCAC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01EDF-3037-4F4B-A627-DD993C1AD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DBA315-ABBA-47EC-AA2D-4122E4ED8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28700"/>
            <a:ext cx="794715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5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87CCC-ECFA-4A66-B20C-B5616A8A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Dynamics (Server)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50CD4-4E31-42B6-A346-E1967DC55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97CDC-0BFC-4058-9038-D9BC64CC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E6019-920F-4302-A3E3-8ECB82F9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E47CE-019C-417F-8E78-B422F4E5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1E308-C6E9-470E-925B-EFBF7DA57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39" y="972994"/>
            <a:ext cx="7000461" cy="424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Domain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Domain level represents the actual </a:t>
            </a:r>
            <a:r>
              <a:rPr lang="en-US" b="1" noProof="0" dirty="0"/>
              <a:t>Role</a:t>
            </a:r>
          </a:p>
          <a:p>
            <a:endParaRPr lang="en-US" b="1" noProof="0" dirty="0"/>
          </a:p>
          <a:p>
            <a:endParaRPr lang="en-US" b="1" noProof="0" dirty="0"/>
          </a:p>
          <a:p>
            <a:endParaRPr lang="en-US" b="1" noProof="0" dirty="0"/>
          </a:p>
          <a:p>
            <a:pPr marL="457200" lvl="1" indent="0">
              <a:buNone/>
            </a:pP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24300"/>
            <a:ext cx="43338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E7217E-8093-4ABB-B2FC-83A979353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68" y="1409700"/>
            <a:ext cx="5310187" cy="989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B7184-136F-492E-8DFF-BE812A9A5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50" y="2465126"/>
            <a:ext cx="5581650" cy="979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30C9A8-406A-461A-83A7-C52CB0709A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" y="3467100"/>
            <a:ext cx="5310187" cy="532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881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Marshalling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Encapsulate translation </a:t>
            </a:r>
            <a:br>
              <a:rPr lang="en-US" noProof="0" dirty="0"/>
            </a:br>
            <a:r>
              <a:rPr lang="en-US" noProof="0" dirty="0"/>
              <a:t>to/from bits and objects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C532AE-0FC3-436F-97B0-312BABF6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79470"/>
            <a:ext cx="4403247" cy="11683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CFABA9-232E-4DBA-B195-528238D34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3" y="2095500"/>
            <a:ext cx="5011675" cy="146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9A240B6-2F2A-40F9-A6E1-745A6CFD07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641574"/>
            <a:ext cx="4897529" cy="16289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684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IPC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Interprocess</a:t>
            </a:r>
            <a:r>
              <a:rPr lang="en-US" noProof="0" dirty="0"/>
              <a:t> Communication</a:t>
            </a:r>
          </a:p>
          <a:p>
            <a:pPr lvl="1"/>
            <a:r>
              <a:rPr lang="en-US" noProof="0" dirty="0"/>
              <a:t>Encapsulate low-level OS/Network communication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90700"/>
            <a:ext cx="5453062" cy="1811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80048B-DDC8-4672-8933-FD39D90C8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76" y="3111500"/>
            <a:ext cx="3525239" cy="1923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65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a-DK" noProof="0" dirty="0">
                <a:sym typeface="Wingdings" pitchFamily="2" charset="2"/>
              </a:rPr>
              <a:t>Relating to   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Broker pattern and </a:t>
            </a:r>
            <a:r>
              <a:rPr lang="en-US" altLang="da-DK" noProof="0" dirty="0">
                <a:sym typeface="Wingdings" pitchFamily="2" charset="2"/>
              </a:rPr>
              <a:t>   ?</a:t>
            </a:r>
          </a:p>
          <a:p>
            <a:pPr lvl="1"/>
            <a:r>
              <a:rPr lang="en-US" noProof="0" dirty="0">
                <a:sym typeface="Wingdings" pitchFamily="2" charset="2"/>
              </a:rPr>
              <a:t>Yes, yes, and yes</a:t>
            </a: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  </a:t>
            </a:r>
            <a:r>
              <a:rPr lang="en-US" i="1" noProof="0" dirty="0">
                <a:sym typeface="Wingdings" pitchFamily="2" charset="2"/>
              </a:rPr>
              <a:t>Encapsulate what varies</a:t>
            </a:r>
          </a:p>
          <a:p>
            <a:pPr lvl="1"/>
            <a:r>
              <a:rPr lang="en-US" i="1" noProof="0" dirty="0">
                <a:sym typeface="Wingdings" pitchFamily="2" charset="2"/>
              </a:rPr>
              <a:t>We would like to vary marshalling format:	</a:t>
            </a:r>
            <a:r>
              <a:rPr lang="en-US" i="1" noProof="0" dirty="0" err="1">
                <a:sym typeface="Wingdings" pitchFamily="2" charset="2"/>
              </a:rPr>
              <a:t>Requestor+Invoker</a:t>
            </a:r>
            <a:endParaRPr lang="en-US" i="1" noProof="0" dirty="0">
              <a:sym typeface="Wingdings" pitchFamily="2" charset="2"/>
            </a:endParaRPr>
          </a:p>
          <a:p>
            <a:pPr lvl="1"/>
            <a:r>
              <a:rPr lang="en-US" i="1" noProof="0" dirty="0">
                <a:sym typeface="Wingdings" pitchFamily="2" charset="2"/>
              </a:rPr>
              <a:t>We would like to vary IPC method	:	</a:t>
            </a:r>
            <a:r>
              <a:rPr lang="en-US" i="1" noProof="0" dirty="0" err="1">
                <a:sym typeface="Wingdings" pitchFamily="2" charset="2"/>
              </a:rPr>
              <a:t>xRequestHandler</a:t>
            </a:r>
            <a:endParaRPr lang="en-US" i="1" noProof="0" dirty="0">
              <a:sym typeface="Wingdings" pitchFamily="2" charset="2"/>
            </a:endParaRPr>
          </a:p>
          <a:p>
            <a:endParaRPr lang="en-US" altLang="da-DK" noProof="0" dirty="0">
              <a:sym typeface="Wingdings" pitchFamily="2" charset="2"/>
            </a:endParaRPr>
          </a:p>
          <a:p>
            <a:r>
              <a:rPr lang="en-US" altLang="da-DK" noProof="0" dirty="0">
                <a:sym typeface="Wingdings" pitchFamily="2" charset="2"/>
              </a:rPr>
              <a:t> </a:t>
            </a:r>
            <a:r>
              <a:rPr lang="en-US" altLang="da-DK" i="1" noProof="0" dirty="0">
                <a:sym typeface="Wingdings" pitchFamily="2" charset="2"/>
              </a:rPr>
              <a:t>Object composition</a:t>
            </a:r>
          </a:p>
          <a:p>
            <a:pPr lvl="1"/>
            <a:r>
              <a:rPr lang="en-US" i="1" noProof="0" dirty="0">
                <a:sym typeface="Wingdings" pitchFamily="2" charset="2"/>
              </a:rPr>
              <a:t>We delegate to the requestor. We delegate to the </a:t>
            </a:r>
            <a:r>
              <a:rPr lang="en-US" i="1" noProof="0" dirty="0" err="1">
                <a:sym typeface="Wingdings" pitchFamily="2" charset="2"/>
              </a:rPr>
              <a:t>RequestHandl</a:t>
            </a:r>
            <a:r>
              <a:rPr lang="en-US" i="1" noProof="0" dirty="0">
                <a:sym typeface="Wingdings" pitchFamily="2" charset="2"/>
              </a:rPr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19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In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How Does It Look Then…</a:t>
            </a:r>
          </a:p>
        </p:txBody>
      </p:sp>
    </p:spTree>
    <p:extLst>
      <p:ext uri="{BB962C8B-B14F-4D97-AF65-F5344CB8AC3E}">
        <p14:creationId xmlns:p14="http://schemas.microsoft.com/office/powerpoint/2010/main" val="76100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C0344-8FD6-4745-B9CC-01DDDAE2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TeleMed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33B84-9140-450D-A506-EC0A3C92E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Will only look at the two</a:t>
            </a:r>
            <a:br>
              <a:rPr lang="da-DK" dirty="0"/>
            </a:br>
            <a:r>
              <a:rPr lang="da-DK" dirty="0"/>
              <a:t>methods to</a:t>
            </a:r>
          </a:p>
          <a:p>
            <a:pPr lvl="1"/>
            <a:r>
              <a:rPr lang="da-DK" dirty="0"/>
              <a:t>Upload</a:t>
            </a:r>
          </a:p>
          <a:p>
            <a:pPr lvl="2"/>
            <a:r>
              <a:rPr lang="da-DK" i="1" dirty="0"/>
              <a:t>processAndStore</a:t>
            </a:r>
          </a:p>
          <a:p>
            <a:pPr lvl="1"/>
            <a:endParaRPr lang="da-DK" dirty="0"/>
          </a:p>
          <a:p>
            <a:pPr lvl="1"/>
            <a:r>
              <a:rPr lang="da-DK" dirty="0"/>
              <a:t>Download</a:t>
            </a:r>
          </a:p>
          <a:p>
            <a:pPr lvl="2"/>
            <a:r>
              <a:rPr lang="da-DK" i="1" dirty="0"/>
              <a:t>getObservationsFor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57394-7193-4010-8748-DD96482C7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484A1-66EF-4068-B165-74B04C7ED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53C22-774D-4301-BAC8-EA40CE660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B59AF-C1D5-479A-82AC-25FAD7461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952500"/>
            <a:ext cx="3962400" cy="4182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5EB6E07-6269-473E-88D2-B91C33A71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222" y="4832350"/>
            <a:ext cx="4591050" cy="4381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70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Proxy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ClientProxy</a:t>
            </a:r>
            <a:r>
              <a:rPr lang="en-US" noProof="0" dirty="0"/>
              <a:t> =</a:t>
            </a:r>
            <a:br>
              <a:rPr lang="en-US" noProof="0" dirty="0"/>
            </a:br>
            <a:r>
              <a:rPr lang="en-US" noProof="0" dirty="0"/>
              <a:t>Proxy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9A8FBA-995E-446C-984A-99604BD9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77" y="1857934"/>
            <a:ext cx="5734023" cy="36786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>
            <a:cxnSpLocks/>
          </p:cNvCxnSpPr>
          <p:nvPr/>
        </p:nvCxnSpPr>
        <p:spPr>
          <a:xfrm>
            <a:off x="762000" y="2442881"/>
            <a:ext cx="1981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990600" y="3619500"/>
            <a:ext cx="19050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90600" y="5219700"/>
            <a:ext cx="2819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914" y="1181100"/>
            <a:ext cx="2576486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743700" y="2859741"/>
            <a:ext cx="17526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Note: </a:t>
            </a:r>
            <a:r>
              <a:rPr lang="da-DK" sz="1400" i="1" dirty="0" err="1"/>
              <a:t>There</a:t>
            </a:r>
            <a:r>
              <a:rPr lang="da-DK" sz="1400" i="1" dirty="0"/>
              <a:t> is </a:t>
            </a:r>
            <a:r>
              <a:rPr lang="da-DK" sz="1400" i="1" dirty="0" err="1"/>
              <a:t>only</a:t>
            </a:r>
            <a:r>
              <a:rPr lang="da-DK" sz="1400" i="1" dirty="0"/>
              <a:t> a single </a:t>
            </a:r>
            <a:r>
              <a:rPr lang="da-DK" sz="1400" i="1" dirty="0" err="1"/>
              <a:t>TeleMed</a:t>
            </a:r>
            <a:r>
              <a:rPr lang="da-DK" sz="1400" i="1" dirty="0"/>
              <a:t> </a:t>
            </a:r>
            <a:r>
              <a:rPr lang="da-DK" sz="1400" i="1" dirty="0" err="1"/>
              <a:t>servant</a:t>
            </a:r>
            <a:r>
              <a:rPr lang="da-DK" sz="1400" i="1" dirty="0"/>
              <a:t> </a:t>
            </a:r>
            <a:r>
              <a:rPr lang="da-DK" sz="1400" i="1" dirty="0" err="1"/>
              <a:t>object</a:t>
            </a:r>
            <a:r>
              <a:rPr lang="da-DK" sz="1400" i="1" dirty="0"/>
              <a:t>. Thus the </a:t>
            </a:r>
            <a:r>
              <a:rPr lang="da-DK" sz="1400" i="1" dirty="0" err="1"/>
              <a:t>objectId</a:t>
            </a:r>
            <a:r>
              <a:rPr lang="da-DK" sz="1400" i="1" dirty="0"/>
              <a:t> is ‘not </a:t>
            </a:r>
            <a:r>
              <a:rPr lang="da-DK" sz="1400" i="1" dirty="0" err="1"/>
              <a:t>applicable</a:t>
            </a:r>
            <a:r>
              <a:rPr lang="da-DK" sz="1400" i="1" dirty="0"/>
              <a:t>’</a:t>
            </a:r>
            <a:endParaRPr lang="en-US" sz="14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86730EE-5496-4F62-A7E8-54271E595344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3581400" y="2171700"/>
            <a:ext cx="3162300" cy="129764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B9F03ECB-7625-4405-8607-F5232E977C6C}"/>
              </a:ext>
            </a:extLst>
          </p:cNvPr>
          <p:cNvSpPr/>
          <p:nvPr/>
        </p:nvSpPr>
        <p:spPr>
          <a:xfrm>
            <a:off x="6705600" y="4229100"/>
            <a:ext cx="1752600" cy="1219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400" dirty="0"/>
              <a:t>Note: </a:t>
            </a:r>
            <a:r>
              <a:rPr lang="da-DK" sz="1400" i="1" dirty="0"/>
              <a:t>location = server, is provided as a global parameter, and not part of parameter list…</a:t>
            </a:r>
            <a:endParaRPr lang="en-US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038600" y="2442881"/>
            <a:ext cx="2133600" cy="10264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89C9-E44E-4C45-90C5-FD2AB208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Identity of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8449E-7A41-4BB5-B5A2-C42C4D06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Remember: </a:t>
            </a:r>
            <a:r>
              <a:rPr lang="da-DK" i="1" dirty="0"/>
              <a:t>We can only send byte arrays </a:t>
            </a:r>
            <a:r>
              <a:rPr lang="da-DK" i="1" dirty="0" err="1"/>
              <a:t>aka</a:t>
            </a:r>
            <a:r>
              <a:rPr lang="da-DK" i="1" dirty="0"/>
              <a:t>. Strings</a:t>
            </a:r>
          </a:p>
          <a:p>
            <a:r>
              <a:rPr lang="da-DK" dirty="0"/>
              <a:t>Need to Marshall method names as well.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”Mangling” = Concatenate class name and method name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CC174-0BB4-48B7-8F82-CC6F855AE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5731B-93ED-4F01-B5CA-12547EF2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23050-502B-4DDC-8B3B-8F066131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C86392-482D-4134-B3FF-604AF8CF4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1866900"/>
            <a:ext cx="7979833" cy="228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032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 smtClean="0"/>
              <a:t>Broker bundles the</a:t>
            </a:r>
            <a:br>
              <a:rPr lang="en-US" sz="2000" dirty="0" smtClean="0"/>
            </a:br>
            <a:r>
              <a:rPr lang="en-US" sz="2000" dirty="0" smtClean="0"/>
              <a:t>four elements: </a:t>
            </a:r>
          </a:p>
          <a:p>
            <a:endParaRPr lang="en-US" sz="2000" dirty="0"/>
          </a:p>
          <a:p>
            <a:r>
              <a:rPr lang="en-US" sz="2000" dirty="0" smtClean="0"/>
              <a:t>Solutions are</a:t>
            </a:r>
          </a:p>
          <a:p>
            <a:pPr lvl="1"/>
            <a:r>
              <a:rPr lang="en-US" sz="1600" dirty="0" smtClean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Requestor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028700"/>
            <a:ext cx="289053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i="1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da-DK" b="1" i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da-DK" b="1" i="1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JSON and the GSON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Generic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type is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helpful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And Object… = arrays of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mixed types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really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nasty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googling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to find out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16B6B0-BACC-4900-8071-24748F513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894310"/>
            <a:ext cx="5595936" cy="4172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8BE0FB-006C-4C0A-A6EC-4BA67C2EF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346" y="3377446"/>
            <a:ext cx="265920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FED39F-7AF5-D378-9D1A-A43A85BB8773}"/>
              </a:ext>
            </a:extLst>
          </p:cNvPr>
          <p:cNvSpPr/>
          <p:nvPr/>
        </p:nvSpPr>
        <p:spPr>
          <a:xfrm>
            <a:off x="304800" y="4305300"/>
            <a:ext cx="2819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code provided by the </a:t>
            </a:r>
            <a:r>
              <a:rPr lang="en-US" dirty="0" err="1"/>
              <a:t>FRDS.Broker</a:t>
            </a:r>
            <a:r>
              <a:rPr lang="en-US" dirty="0"/>
              <a:t> library!</a:t>
            </a:r>
          </a:p>
        </p:txBody>
      </p:sp>
    </p:spTree>
    <p:extLst>
      <p:ext uri="{BB962C8B-B14F-4D97-AF65-F5344CB8AC3E}">
        <p14:creationId xmlns:p14="http://schemas.microsoft.com/office/powerpoint/2010/main" val="74046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Request Handlers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Let us skip them for the moment…</a:t>
            </a:r>
          </a:p>
          <a:p>
            <a:endParaRPr lang="en-US" noProof="0" dirty="0"/>
          </a:p>
          <a:p>
            <a:r>
              <a:rPr lang="en-US" noProof="0" dirty="0"/>
              <a:t>Basically they are responsible for the request/reply protocol</a:t>
            </a:r>
            <a:endParaRPr lang="da-DK" dirty="0"/>
          </a:p>
          <a:p>
            <a:endParaRPr lang="da-DK" noProof="0" dirty="0"/>
          </a:p>
          <a:p>
            <a:endParaRPr lang="da-DK" dirty="0"/>
          </a:p>
          <a:p>
            <a:r>
              <a:rPr lang="da-DK" dirty="0"/>
              <a:t>Broker Library code base come with two variants:</a:t>
            </a:r>
          </a:p>
          <a:p>
            <a:pPr lvl="1"/>
            <a:r>
              <a:rPr lang="da-DK" noProof="0" dirty="0" err="1"/>
              <a:t>Socket</a:t>
            </a:r>
            <a:r>
              <a:rPr lang="da-DK" noProof="0" dirty="0"/>
              <a:t>:	</a:t>
            </a:r>
            <a:r>
              <a:rPr lang="da-DK" noProof="0" dirty="0" err="1"/>
              <a:t>Raw</a:t>
            </a:r>
            <a:r>
              <a:rPr lang="da-DK" noProof="0" dirty="0"/>
              <a:t> Java TCP/IP </a:t>
            </a:r>
            <a:r>
              <a:rPr lang="da-DK" noProof="0" dirty="0" err="1"/>
              <a:t>network</a:t>
            </a:r>
            <a:r>
              <a:rPr lang="da-DK" noProof="0" dirty="0"/>
              <a:t> </a:t>
            </a:r>
            <a:r>
              <a:rPr lang="da-DK" noProof="0" dirty="0" err="1"/>
              <a:t>implementations</a:t>
            </a:r>
            <a:endParaRPr lang="da-DK" noProof="0" dirty="0"/>
          </a:p>
          <a:p>
            <a:pPr lvl="1"/>
            <a:r>
              <a:rPr lang="da-DK" dirty="0"/>
              <a:t>HTTP:	</a:t>
            </a:r>
            <a:r>
              <a:rPr lang="da-DK" dirty="0" err="1"/>
              <a:t>Use</a:t>
            </a:r>
            <a:r>
              <a:rPr lang="da-DK" dirty="0"/>
              <a:t> as a </a:t>
            </a:r>
            <a:r>
              <a:rPr lang="da-DK" dirty="0" err="1"/>
              <a:t>raw</a:t>
            </a:r>
            <a:r>
              <a:rPr lang="da-DK" dirty="0"/>
              <a:t> transport (URI </a:t>
            </a:r>
            <a:r>
              <a:rPr lang="da-DK" dirty="0" err="1"/>
              <a:t>Tunneling</a:t>
            </a:r>
            <a:r>
              <a:rPr lang="da-DK" dirty="0"/>
              <a:t>)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1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27AD45C-58E6-4860-88D4-9D79731D5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952500"/>
            <a:ext cx="5199681" cy="419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Invoker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1181100"/>
            <a:ext cx="290335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Basically you need 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b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on each method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to do the ‘upcall’,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extract the relevant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parameters for the method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2857500"/>
            <a:ext cx="2743200" cy="228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For multi-object system, you need something more complex. Stay tuned – we will look at it next week...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397956-E591-458F-ABC0-3EB3D8B842C2}"/>
              </a:ext>
            </a:extLst>
          </p:cNvPr>
          <p:cNvCxnSpPr/>
          <p:nvPr/>
        </p:nvCxnSpPr>
        <p:spPr>
          <a:xfrm>
            <a:off x="3733800" y="51435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1B978DB-B141-472A-BD72-F6DE062CA1A5}"/>
              </a:ext>
            </a:extLst>
          </p:cNvPr>
          <p:cNvCxnSpPr>
            <a:cxnSpLocks/>
          </p:cNvCxnSpPr>
          <p:nvPr/>
        </p:nvCxnSpPr>
        <p:spPr>
          <a:xfrm>
            <a:off x="3733800" y="2875430"/>
            <a:ext cx="386632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003D89-E7FF-4156-AED4-3C414E427D45}"/>
              </a:ext>
            </a:extLst>
          </p:cNvPr>
          <p:cNvSpPr/>
          <p:nvPr/>
        </p:nvSpPr>
        <p:spPr>
          <a:xfrm>
            <a:off x="6051176" y="1874735"/>
            <a:ext cx="2895600" cy="6017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Demarshall</a:t>
            </a:r>
            <a:r>
              <a:rPr lang="en-US" dirty="0"/>
              <a:t> into (</a:t>
            </a:r>
            <a:r>
              <a:rPr lang="en-US" dirty="0" err="1"/>
              <a:t>objectId</a:t>
            </a:r>
            <a:r>
              <a:rPr lang="en-US" dirty="0"/>
              <a:t>, operation name, arguments)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7C24D7-3EFD-434E-A909-07A9EAC1B87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7239000" y="2476500"/>
            <a:ext cx="259976" cy="2924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423E806-2842-47D7-99A2-C67D527F9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193" y="3632944"/>
            <a:ext cx="2659207" cy="79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C532AE-0FC3-436F-97B0-312BABF6A4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08" r="3089"/>
          <a:stretch/>
        </p:blipFill>
        <p:spPr>
          <a:xfrm>
            <a:off x="7315200" y="647700"/>
            <a:ext cx="1752600" cy="1168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79BE0-D251-4CDB-BE7C-7C9A2772A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Invoker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98B3-C61C-4014-850E-B28D4C81F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Once the method is determined, parameter list can be </a:t>
            </a:r>
            <a:r>
              <a:rPr lang="da-DK" dirty="0">
                <a:solidFill>
                  <a:srgbClr val="C00000"/>
                </a:solidFill>
              </a:rPr>
              <a:t>demarshalled</a:t>
            </a:r>
            <a:r>
              <a:rPr lang="da-DK" dirty="0"/>
              <a:t>, and the </a:t>
            </a:r>
            <a:r>
              <a:rPr lang="da-DK" i="1" dirty="0">
                <a:solidFill>
                  <a:srgbClr val="00B050"/>
                </a:solidFill>
              </a:rPr>
              <a:t>upcall</a:t>
            </a:r>
            <a:r>
              <a:rPr lang="da-DK" dirty="0"/>
              <a:t> made…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D4719-CB21-420E-867C-E36835CE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C82DC-685A-43EC-9288-3701E0D57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57E7A-F5A5-4836-B74C-BEDC81D3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B0E00-F49E-4DE9-A137-9DFF39064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2" y="1793354"/>
            <a:ext cx="4591050" cy="1828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292382-22CC-40C5-A0EE-CC1B6B0412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123" y="2754052"/>
            <a:ext cx="4104447" cy="1736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0E445A8-B107-479F-B325-4D55233AF03D}"/>
              </a:ext>
            </a:extLst>
          </p:cNvPr>
          <p:cNvCxnSpPr/>
          <p:nvPr/>
        </p:nvCxnSpPr>
        <p:spPr>
          <a:xfrm flipH="1">
            <a:off x="3886200" y="2019300"/>
            <a:ext cx="1219200" cy="457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56F5FD-19DD-4B2A-97CF-3849678EB1B5}"/>
              </a:ext>
            </a:extLst>
          </p:cNvPr>
          <p:cNvCxnSpPr/>
          <p:nvPr/>
        </p:nvCxnSpPr>
        <p:spPr>
          <a:xfrm flipH="1">
            <a:off x="3352800" y="2171700"/>
            <a:ext cx="20574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7B5809-A16C-47A3-961B-968D7FDFA213}"/>
              </a:ext>
            </a:extLst>
          </p:cNvPr>
          <p:cNvCxnSpPr/>
          <p:nvPr/>
        </p:nvCxnSpPr>
        <p:spPr>
          <a:xfrm flipV="1">
            <a:off x="2286000" y="3390900"/>
            <a:ext cx="2414123" cy="10993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391F0-B92C-40A0-984F-369544E8FCAA}"/>
              </a:ext>
            </a:extLst>
          </p:cNvPr>
          <p:cNvCxnSpPr/>
          <p:nvPr/>
        </p:nvCxnSpPr>
        <p:spPr>
          <a:xfrm flipV="1">
            <a:off x="2362200" y="3695700"/>
            <a:ext cx="2337923" cy="7945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4859DC-8269-49D2-8FF1-671480921BC3}"/>
              </a:ext>
            </a:extLst>
          </p:cNvPr>
          <p:cNvCxnSpPr/>
          <p:nvPr/>
        </p:nvCxnSpPr>
        <p:spPr>
          <a:xfrm flipV="1">
            <a:off x="2819400" y="4305300"/>
            <a:ext cx="23622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2346" y="5045336"/>
            <a:ext cx="2733675" cy="5238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093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TeleMed</a:t>
            </a:r>
            <a:r>
              <a:rPr lang="en-US" noProof="0" dirty="0"/>
              <a:t> Servant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Servant =</a:t>
            </a:r>
            <a:br>
              <a:rPr lang="en-US" noProof="0" dirty="0"/>
            </a:br>
            <a:r>
              <a:rPr lang="en-US" noProof="0" dirty="0"/>
              <a:t>Domain</a:t>
            </a:r>
            <a:br>
              <a:rPr lang="en-US" noProof="0" dirty="0"/>
            </a:br>
            <a:r>
              <a:rPr lang="en-US" noProof="0" dirty="0"/>
              <a:t>implementation</a:t>
            </a:r>
          </a:p>
          <a:p>
            <a:endParaRPr lang="en-US" dirty="0"/>
          </a:p>
          <a:p>
            <a:endParaRPr lang="en-US" noProof="0" dirty="0"/>
          </a:p>
          <a:p>
            <a:r>
              <a:rPr lang="en-US" noProof="0" dirty="0"/>
              <a:t>Not really </a:t>
            </a:r>
            <a:br>
              <a:rPr lang="en-US" noProof="0" dirty="0"/>
            </a:br>
            <a:r>
              <a:rPr lang="en-US" noProof="0" dirty="0"/>
              <a:t>relevant for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Broker, but</a:t>
            </a:r>
            <a:br>
              <a:rPr lang="en-US" dirty="0"/>
            </a:br>
            <a:r>
              <a:rPr lang="en-US" dirty="0"/>
              <a:t>for the system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04899"/>
            <a:ext cx="5791200" cy="40628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4267200" y="1257300"/>
            <a:ext cx="35052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70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flow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46D1C-81E7-4872-AB0B-3ABED62F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78" y="800100"/>
            <a:ext cx="4882822" cy="44196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475018" y="1835727"/>
            <a:ext cx="3228109" cy="2757108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reeform 11"/>
          <p:cNvSpPr/>
          <p:nvPr/>
        </p:nvSpPr>
        <p:spPr>
          <a:xfrm>
            <a:off x="4066309" y="1877291"/>
            <a:ext cx="3934691" cy="3283576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55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a Framework </a:t>
            </a:r>
            <a:r>
              <a:rPr lang="en-US" dirty="0"/>
              <a:t>!</a:t>
            </a:r>
          </a:p>
          <a:p>
            <a:endParaRPr lang="en-US" dirty="0"/>
          </a:p>
          <a:p>
            <a:r>
              <a:rPr lang="en-US" dirty="0"/>
              <a:t>Only roles</a:t>
            </a:r>
          </a:p>
          <a:p>
            <a:pPr lvl="1"/>
            <a:r>
              <a:rPr lang="en-US" dirty="0" err="1"/>
              <a:t>ClientProxy</a:t>
            </a:r>
            <a:endParaRPr lang="en-US" dirty="0"/>
          </a:p>
          <a:p>
            <a:pPr lvl="1"/>
            <a:r>
              <a:rPr lang="en-US" dirty="0"/>
              <a:t>Invoker</a:t>
            </a:r>
          </a:p>
          <a:p>
            <a:r>
              <a:rPr lang="en-US" dirty="0"/>
              <a:t>… are </a:t>
            </a:r>
            <a:r>
              <a:rPr lang="en-US" dirty="0" err="1"/>
              <a:t>TeleMed</a:t>
            </a:r>
            <a:r>
              <a:rPr lang="en-US" dirty="0"/>
              <a:t> specific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smtClean="0"/>
              <a:t>(… and </a:t>
            </a:r>
            <a:r>
              <a:rPr lang="en-US" dirty="0" err="1" smtClean="0"/>
              <a:t>HotStone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specific!)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7155E-E8A6-47A6-AEE1-06314C11D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4978" y="800100"/>
            <a:ext cx="4882822" cy="441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38600" y="1562100"/>
            <a:ext cx="1600200" cy="838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ctangle 9"/>
          <p:cNvSpPr/>
          <p:nvPr/>
        </p:nvSpPr>
        <p:spPr>
          <a:xfrm>
            <a:off x="6934200" y="2781300"/>
            <a:ext cx="1898978" cy="838200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2998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No Name Service / Registry required for </a:t>
            </a:r>
            <a:r>
              <a:rPr lang="en-US" noProof="0" dirty="0" err="1"/>
              <a:t>TeleMed</a:t>
            </a:r>
            <a:endParaRPr lang="en-US" noProof="0" dirty="0"/>
          </a:p>
          <a:p>
            <a:pPr lvl="1"/>
            <a:r>
              <a:rPr lang="en-US" noProof="0" dirty="0"/>
              <a:t>Parameterized which machine the servant object resides on</a:t>
            </a:r>
          </a:p>
          <a:p>
            <a:pPr lvl="2"/>
            <a:r>
              <a:rPr lang="en-US" noProof="0" dirty="0"/>
              <a:t>Use DNS as kind of registry, defaults to ‘localhost’</a:t>
            </a:r>
          </a:p>
          <a:p>
            <a:pPr lvl="1"/>
            <a:r>
              <a:rPr lang="en-US" noProof="0" dirty="0"/>
              <a:t>More RPC than RMI</a:t>
            </a:r>
          </a:p>
          <a:p>
            <a:pPr lvl="2"/>
            <a:r>
              <a:rPr lang="en-US" noProof="0" dirty="0"/>
              <a:t>Remote Procedure Call on ‘single type object’, not on multiple objects</a:t>
            </a:r>
          </a:p>
          <a:p>
            <a:r>
              <a:rPr lang="en-US" noProof="0" dirty="0"/>
              <a:t>Only Value types can be passed, not Reference types</a:t>
            </a:r>
          </a:p>
          <a:p>
            <a:pPr lvl="1"/>
            <a:r>
              <a:rPr lang="en-US" noProof="0" dirty="0"/>
              <a:t>No object references ever pass </a:t>
            </a:r>
            <a:r>
              <a:rPr lang="en-US" b="1" dirty="0"/>
              <a:t>from client to server!</a:t>
            </a:r>
            <a:endParaRPr lang="en-US" noProof="0" dirty="0"/>
          </a:p>
          <a:p>
            <a:r>
              <a:rPr lang="en-US" noProof="0" dirty="0"/>
              <a:t>Asymmetric</a:t>
            </a:r>
          </a:p>
          <a:p>
            <a:pPr lvl="1"/>
            <a:r>
              <a:rPr lang="en-US" noProof="0" dirty="0"/>
              <a:t>Client-server protocol, no ‘callback’ </a:t>
            </a:r>
            <a:r>
              <a:rPr lang="en-US" b="1" noProof="0" dirty="0"/>
              <a:t>from</a:t>
            </a:r>
            <a:r>
              <a:rPr lang="en-US" noProof="0" dirty="0"/>
              <a:t> server possible</a:t>
            </a:r>
          </a:p>
          <a:p>
            <a:pPr lvl="1"/>
            <a:r>
              <a:rPr lang="en-US" noProof="0" dirty="0"/>
              <a:t>I.e. The Observer pattern </a:t>
            </a:r>
            <a:r>
              <a:rPr lang="en-US" b="1" noProof="0" dirty="0"/>
              <a:t>can not</a:t>
            </a:r>
            <a:r>
              <a:rPr lang="en-US" noProof="0" dirty="0"/>
              <a:t> be implemented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799" y="3924300"/>
            <a:ext cx="3640775" cy="381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 treat String as </a:t>
            </a:r>
            <a:r>
              <a:rPr lang="en-US" dirty="0" smtClean="0"/>
              <a:t>pass-by-value</a:t>
            </a:r>
            <a:endParaRPr lang="da-DK" dirty="0"/>
          </a:p>
        </p:txBody>
      </p:sp>
      <p:sp>
        <p:nvSpPr>
          <p:cNvPr id="8" name="Rounded Rectangle 7"/>
          <p:cNvSpPr/>
          <p:nvPr/>
        </p:nvSpPr>
        <p:spPr>
          <a:xfrm>
            <a:off x="762000" y="4686300"/>
            <a:ext cx="7374574" cy="457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87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7917F-C5C4-4963-A2DD-B618B6173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Why No Call Backs to Clients?</a:t>
            </a:r>
            <a:endParaRPr lang="da-D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66931-27EE-4615-BEBE-981ADAE5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/>
              <a:t>Because</a:t>
            </a:r>
            <a:r>
              <a:rPr lang="da-DK" dirty="0"/>
              <a:t> </a:t>
            </a:r>
            <a:r>
              <a:rPr lang="da-DK" i="1" dirty="0"/>
              <a:t>server </a:t>
            </a:r>
            <a:r>
              <a:rPr lang="da-DK" i="1" dirty="0" err="1"/>
              <a:t>calling</a:t>
            </a:r>
            <a:r>
              <a:rPr lang="da-DK" i="1" dirty="0"/>
              <a:t> </a:t>
            </a:r>
            <a:r>
              <a:rPr lang="da-DK" i="1" dirty="0" err="1"/>
              <a:t>clients</a:t>
            </a:r>
            <a:r>
              <a:rPr lang="da-DK" i="1" dirty="0"/>
              <a:t> is </a:t>
            </a:r>
            <a:r>
              <a:rPr lang="da-DK" b="1" i="1" dirty="0"/>
              <a:t>BAD </a:t>
            </a:r>
            <a:r>
              <a:rPr lang="da-DK" b="1" i="1" dirty="0">
                <a:sym typeface="Wingdings" panose="05000000000000000000" pitchFamily="2" charset="2"/>
              </a:rPr>
              <a:t> </a:t>
            </a:r>
            <a:r>
              <a:rPr lang="da-DK" b="1" i="1" dirty="0"/>
              <a:t>!</a:t>
            </a:r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No </a:t>
            </a:r>
            <a:r>
              <a:rPr lang="da-DK" dirty="0" err="1"/>
              <a:t>no</a:t>
            </a:r>
            <a:r>
              <a:rPr lang="da-DK" dirty="0"/>
              <a:t> no. </a:t>
            </a:r>
            <a:r>
              <a:rPr lang="da-DK" dirty="0" err="1"/>
              <a:t>Nothing</a:t>
            </a:r>
            <a:r>
              <a:rPr lang="da-DK" dirty="0"/>
              <a:t> is </a:t>
            </a:r>
            <a:r>
              <a:rPr lang="da-DK" dirty="0" err="1"/>
              <a:t>every</a:t>
            </a:r>
            <a:r>
              <a:rPr lang="da-DK" dirty="0"/>
              <a:t> ‘</a:t>
            </a:r>
            <a:r>
              <a:rPr lang="da-DK" dirty="0" err="1"/>
              <a:t>good</a:t>
            </a:r>
            <a:r>
              <a:rPr lang="da-DK" dirty="0"/>
              <a:t>’ or ‘bad’ in science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dirty="0" err="1" smtClean="0">
                <a:sym typeface="Wingdings" panose="05000000000000000000" pitchFamily="2" charset="2"/>
              </a:rPr>
              <a:t>WarpTalk</a:t>
            </a:r>
            <a:r>
              <a:rPr lang="en-US" dirty="0" smtClean="0">
                <a:sym typeface="Wingdings" panose="05000000000000000000" pitchFamily="2" charset="2"/>
              </a:rPr>
              <a:t> is all about ‘call back from server to clients’ </a:t>
            </a:r>
            <a:endParaRPr lang="da-DK" dirty="0">
              <a:sym typeface="Wingdings" panose="05000000000000000000" pitchFamily="2" charset="2"/>
            </a:endParaRPr>
          </a:p>
          <a:p>
            <a:endParaRPr lang="da-DK" dirty="0">
              <a:sym typeface="Wingdings" panose="05000000000000000000" pitchFamily="2" charset="2"/>
            </a:endParaRPr>
          </a:p>
          <a:p>
            <a:r>
              <a:rPr lang="da-DK" dirty="0" err="1">
                <a:sym typeface="Wingdings" panose="05000000000000000000" pitchFamily="2" charset="2"/>
              </a:rPr>
              <a:t>We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will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return</a:t>
            </a:r>
            <a:r>
              <a:rPr lang="da-DK" dirty="0">
                <a:sym typeface="Wingdings" panose="05000000000000000000" pitchFamily="2" charset="2"/>
              </a:rPr>
              <a:t> to </a:t>
            </a:r>
            <a:r>
              <a:rPr lang="da-DK" dirty="0" err="1">
                <a:sym typeface="Wingdings" panose="05000000000000000000" pitchFamily="2" charset="2"/>
              </a:rPr>
              <a:t>why</a:t>
            </a:r>
            <a:r>
              <a:rPr lang="da-DK" dirty="0">
                <a:sym typeface="Wingdings" panose="05000000000000000000" pitchFamily="2" charset="2"/>
              </a:rPr>
              <a:t> ‘servers </a:t>
            </a:r>
            <a:r>
              <a:rPr lang="da-DK" dirty="0" err="1">
                <a:sym typeface="Wingdings" panose="05000000000000000000" pitchFamily="2" charset="2"/>
              </a:rPr>
              <a:t>should</a:t>
            </a:r>
            <a:r>
              <a:rPr lang="da-DK" dirty="0">
                <a:sym typeface="Wingdings" panose="05000000000000000000" pitchFamily="2" charset="2"/>
              </a:rPr>
              <a:t> not </a:t>
            </a:r>
            <a:r>
              <a:rPr lang="da-DK" dirty="0" err="1">
                <a:sym typeface="Wingdings" panose="05000000000000000000" pitchFamily="2" charset="2"/>
              </a:rPr>
              <a:t>call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clients</a:t>
            </a:r>
            <a:r>
              <a:rPr lang="da-DK" dirty="0">
                <a:sym typeface="Wingdings" panose="05000000000000000000" pitchFamily="2" charset="2"/>
              </a:rPr>
              <a:t>’ in </a:t>
            </a:r>
            <a:r>
              <a:rPr lang="da-DK" dirty="0" err="1">
                <a:sym typeface="Wingdings" panose="05000000000000000000" pitchFamily="2" charset="2"/>
              </a:rPr>
              <a:t>next</a:t>
            </a:r>
            <a:r>
              <a:rPr lang="da-DK" dirty="0">
                <a:sym typeface="Wingdings" panose="05000000000000000000" pitchFamily="2" charset="2"/>
              </a:rPr>
              <a:t> </a:t>
            </a:r>
            <a:r>
              <a:rPr lang="da-DK" dirty="0" err="1">
                <a:sym typeface="Wingdings" panose="05000000000000000000" pitchFamily="2" charset="2"/>
              </a:rPr>
              <a:t>week</a:t>
            </a:r>
            <a:r>
              <a:rPr lang="da-DK" dirty="0">
                <a:sym typeface="Wingdings" panose="05000000000000000000" pitchFamily="2" charset="2"/>
              </a:rPr>
              <a:t>…</a:t>
            </a: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4683B-FF85-460F-A631-D2143713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28DF6E-35D6-4EEB-B37C-90CB6AF69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F399-0D81-43FB-BD4D-7F2564B18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37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code bases distributed, the client and server side classes are pooled into one big source tree</a:t>
            </a:r>
          </a:p>
          <a:p>
            <a:pPr lvl="1"/>
            <a:r>
              <a:rPr lang="en-US" dirty="0" err="1"/>
              <a:t>src</a:t>
            </a:r>
            <a:r>
              <a:rPr lang="en-US" dirty="0"/>
              <a:t>/</a:t>
            </a:r>
          </a:p>
          <a:p>
            <a:pPr lvl="1"/>
            <a:endParaRPr lang="en-US" dirty="0"/>
          </a:p>
          <a:p>
            <a:r>
              <a:rPr lang="en-US" dirty="0"/>
              <a:t>In </a:t>
            </a:r>
            <a:r>
              <a:rPr lang="en-US" i="1" dirty="0"/>
              <a:t>real</a:t>
            </a:r>
            <a:r>
              <a:rPr lang="en-US" dirty="0"/>
              <a:t> deployments you need to </a:t>
            </a:r>
            <a:r>
              <a:rPr lang="en-US" dirty="0" err="1"/>
              <a:t>split’em</a:t>
            </a:r>
            <a:endParaRPr lang="en-US" dirty="0"/>
          </a:p>
          <a:p>
            <a:pPr lvl="1"/>
            <a:r>
              <a:rPr lang="en-US" dirty="0"/>
              <a:t>Server:		Server side specific classes </a:t>
            </a:r>
          </a:p>
          <a:p>
            <a:pPr lvl="1"/>
            <a:r>
              <a:rPr lang="en-US" dirty="0"/>
              <a:t>Core:		Core domain </a:t>
            </a:r>
            <a:r>
              <a:rPr lang="en-US" i="1" dirty="0"/>
              <a:t>interfaces</a:t>
            </a:r>
            <a:r>
              <a:rPr lang="en-US" dirty="0"/>
              <a:t> and </a:t>
            </a:r>
            <a:r>
              <a:rPr lang="en-US" i="1" dirty="0"/>
              <a:t>PODOs</a:t>
            </a:r>
          </a:p>
          <a:p>
            <a:pPr lvl="1"/>
            <a:r>
              <a:rPr lang="en-US" dirty="0"/>
              <a:t>Client:		Client side specific classes</a:t>
            </a:r>
          </a:p>
          <a:p>
            <a:r>
              <a:rPr lang="da-DK" dirty="0"/>
              <a:t>The </a:t>
            </a:r>
            <a:r>
              <a:rPr lang="da-DK" dirty="0" err="1"/>
              <a:t>client</a:t>
            </a:r>
            <a:r>
              <a:rPr lang="da-DK" dirty="0"/>
              <a:t> side </a:t>
            </a:r>
            <a:r>
              <a:rPr lang="da-DK" dirty="0" err="1"/>
              <a:t>deployment</a:t>
            </a:r>
            <a:r>
              <a:rPr lang="da-DK" dirty="0"/>
              <a:t> (Core + Client)</a:t>
            </a:r>
          </a:p>
          <a:p>
            <a:r>
              <a:rPr lang="da-DK" dirty="0"/>
              <a:t>The server side </a:t>
            </a:r>
            <a:r>
              <a:rPr lang="da-DK" dirty="0" err="1"/>
              <a:t>deployment</a:t>
            </a:r>
            <a:r>
              <a:rPr lang="da-DK" dirty="0"/>
              <a:t> (Core + Server)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15200" y="2933700"/>
            <a:ext cx="3810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0" y="3314700"/>
            <a:ext cx="381000" cy="6096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10200" y="1790700"/>
            <a:ext cx="30480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Simply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in </a:t>
            </a:r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teaching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41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 smtClean="0"/>
              <a:t>Broker bundles the</a:t>
            </a:r>
            <a:br>
              <a:rPr lang="en-US" sz="2000" dirty="0" smtClean="0"/>
            </a:br>
            <a:r>
              <a:rPr lang="en-US" sz="2000" dirty="0" smtClean="0"/>
              <a:t>four elements: </a:t>
            </a:r>
          </a:p>
          <a:p>
            <a:endParaRPr lang="en-US" sz="2000" dirty="0"/>
          </a:p>
          <a:p>
            <a:r>
              <a:rPr lang="en-US" sz="2000" dirty="0" smtClean="0"/>
              <a:t>Solutions are</a:t>
            </a:r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267200" y="3695700"/>
            <a:ext cx="4419600" cy="990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61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The Process?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How did I get there?</a:t>
            </a:r>
          </a:p>
        </p:txBody>
      </p:sp>
    </p:spTree>
    <p:extLst>
      <p:ext uri="{BB962C8B-B14F-4D97-AF65-F5344CB8AC3E}">
        <p14:creationId xmlns:p14="http://schemas.microsoft.com/office/powerpoint/2010/main" val="725921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Developing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All well – you see the </a:t>
            </a:r>
            <a:r>
              <a:rPr lang="en-US" i="1" noProof="0" dirty="0"/>
              <a:t>final picture</a:t>
            </a:r>
            <a:r>
              <a:rPr lang="en-US" noProof="0" dirty="0"/>
              <a:t> but how was it painted?</a:t>
            </a:r>
          </a:p>
          <a:p>
            <a:endParaRPr lang="en-US" noProof="0" dirty="0"/>
          </a:p>
          <a:p>
            <a:r>
              <a:rPr lang="en-US" noProof="0" dirty="0"/>
              <a:t>Challenge: </a:t>
            </a:r>
            <a:r>
              <a:rPr lang="en-US" b="1" noProof="0" dirty="0"/>
              <a:t>TDD of a distributed system?</a:t>
            </a:r>
            <a:endParaRPr lang="en-US" noProof="0" dirty="0"/>
          </a:p>
          <a:p>
            <a:pPr lvl="1"/>
            <a:r>
              <a:rPr lang="en-US" noProof="0" dirty="0"/>
              <a:t>I cannot (easily) automate that a server needs to be running on some remote machine, can I?</a:t>
            </a:r>
          </a:p>
          <a:p>
            <a:pPr lvl="2"/>
            <a:r>
              <a:rPr lang="en-US" noProof="0" dirty="0" smtClean="0"/>
              <a:t>(Well </a:t>
            </a:r>
            <a:r>
              <a:rPr lang="en-US" noProof="0" dirty="0"/>
              <a:t>we can, but that is another course</a:t>
            </a:r>
            <a:r>
              <a:rPr lang="en-US" noProof="0" dirty="0" smtClean="0"/>
              <a:t>…)</a:t>
            </a:r>
            <a:endParaRPr lang="en-US" noProof="0" dirty="0"/>
          </a:p>
          <a:p>
            <a:pPr lvl="2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042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Which level hinders TDD???</a:t>
            </a:r>
          </a:p>
          <a:p>
            <a:pPr lvl="1"/>
            <a:r>
              <a:rPr lang="en-US" dirty="0"/>
              <a:t>Or rather </a:t>
            </a:r>
            <a:r>
              <a:rPr lang="en-US" i="1" dirty="0"/>
              <a:t>automated testing</a:t>
            </a:r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And </a:t>
            </a:r>
            <a:r>
              <a:rPr lang="en-US" b="1" noProof="0" dirty="0"/>
              <a:t>you know</a:t>
            </a:r>
            <a:r>
              <a:rPr lang="en-US" noProof="0" dirty="0"/>
              <a:t> how to deal</a:t>
            </a:r>
            <a:br>
              <a:rPr lang="en-US" noProof="0" dirty="0"/>
            </a:br>
            <a:r>
              <a:rPr lang="en-US" noProof="0" dirty="0"/>
              <a:t>with it, right?!?</a:t>
            </a:r>
          </a:p>
          <a:p>
            <a:endParaRPr lang="en-US" b="1" noProof="0" dirty="0"/>
          </a:p>
          <a:p>
            <a:r>
              <a:rPr lang="en-US" b="1" noProof="0" dirty="0"/>
              <a:t>What is the answer???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4A203-E740-490F-B1C3-07EC7CEE7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81100"/>
            <a:ext cx="404095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89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Principle 1+2+Doubles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It is the IPC Level that hinders TDD</a:t>
            </a:r>
          </a:p>
          <a:p>
            <a:endParaRPr lang="en-US" i="1" noProof="0" dirty="0"/>
          </a:p>
          <a:p>
            <a:r>
              <a:rPr lang="en-US" i="1" noProof="0" dirty="0"/>
              <a:t>But</a:t>
            </a:r>
          </a:p>
          <a:p>
            <a:pPr lvl="1"/>
            <a:r>
              <a:rPr lang="en-US" i="1" noProof="0" dirty="0"/>
              <a:t>Programmed to an interface</a:t>
            </a:r>
          </a:p>
          <a:p>
            <a:pPr lvl="1"/>
            <a:endParaRPr lang="en-US" i="1" noProof="0" dirty="0"/>
          </a:p>
          <a:p>
            <a:pPr lvl="1"/>
            <a:r>
              <a:rPr lang="en-US" i="1" noProof="0" dirty="0"/>
              <a:t>Object compose a Test Double</a:t>
            </a:r>
            <a:br>
              <a:rPr lang="en-US" i="1" noProof="0" dirty="0"/>
            </a:br>
            <a:r>
              <a:rPr lang="en-US" i="1" noProof="0" dirty="0"/>
              <a:t>into place instead!!!</a:t>
            </a:r>
          </a:p>
          <a:p>
            <a:pPr lvl="2"/>
            <a:r>
              <a:rPr lang="en-US" i="1" noProof="0" dirty="0"/>
              <a:t>A Fake Object IPC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792E1D-D3A3-4F11-A56F-B635569F7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94319"/>
            <a:ext cx="4028236" cy="36460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05400" y="3771900"/>
            <a:ext cx="3505200" cy="11600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82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CEEFF24-5A55-45C8-9B85-5C983F254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67343"/>
            <a:ext cx="4600194" cy="2300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Faking the IPC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4653D4-4EDD-4F93-BAA7-6ACC29C89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564" y="1394319"/>
            <a:ext cx="4028236" cy="364608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76800" y="3969506"/>
            <a:ext cx="1984405" cy="519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1200" b="1" dirty="0" err="1">
                <a:solidFill>
                  <a:schemeClr val="tx1"/>
                </a:solidFill>
              </a:rPr>
              <a:t>LocalMethodCall</a:t>
            </a:r>
            <a:r>
              <a:rPr lang="da-DK" sz="1200" b="1" dirty="0">
                <a:solidFill>
                  <a:schemeClr val="tx1"/>
                </a:solidFill>
              </a:rPr>
              <a:t/>
            </a:r>
            <a:br>
              <a:rPr lang="da-DK" sz="1200" b="1" dirty="0">
                <a:solidFill>
                  <a:schemeClr val="tx1"/>
                </a:solidFill>
              </a:rPr>
            </a:br>
            <a:r>
              <a:rPr lang="da-DK" sz="1200" b="1" dirty="0" err="1">
                <a:solidFill>
                  <a:schemeClr val="tx1"/>
                </a:solidFill>
              </a:rPr>
              <a:t>ClientRequestHandler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299137" y="3848100"/>
            <a:ext cx="1676400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299137" y="3771900"/>
            <a:ext cx="1447800" cy="838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V="1">
            <a:off x="6121242" y="3467440"/>
            <a:ext cx="1270158" cy="44257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57200" y="1333500"/>
            <a:ext cx="44196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77470" y="2749925"/>
            <a:ext cx="1447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1475833" y="3027830"/>
            <a:ext cx="1572167" cy="0"/>
          </a:xfrm>
          <a:prstGeom prst="line">
            <a:avLst/>
          </a:prstGeom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1000" y="3714571"/>
            <a:ext cx="424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to start server.</a:t>
            </a:r>
            <a:b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concurrency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except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IPC)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da-DK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dirty="0" err="1">
                <a:latin typeface="Arial" panose="020B0604020202020204" pitchFamily="34" charset="0"/>
                <a:cs typeface="Arial" panose="020B0604020202020204" pitchFamily="34" charset="0"/>
              </a:rPr>
              <a:t>TDD’ed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68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@</a:t>
            </a:r>
            <a:r>
              <a:rPr lang="en-US" noProof="0" dirty="0" err="1" smtClean="0"/>
              <a:t>BeforeEach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Binding the Broker / Coupling the delegates together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That is</a:t>
            </a:r>
          </a:p>
          <a:p>
            <a:pPr lvl="1"/>
            <a:r>
              <a:rPr lang="en-US" noProof="0" dirty="0"/>
              <a:t>Link proxy to requestor, requestor to CRH double, CRH to invoker, and the Invoker to the servant object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" y="1409700"/>
            <a:ext cx="7284720" cy="24384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868680" y="2781300"/>
            <a:ext cx="0" cy="8382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953000" y="3695700"/>
            <a:ext cx="3429000" cy="685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The </a:t>
            </a:r>
            <a:r>
              <a:rPr lang="da-DK" i="1" dirty="0" err="1"/>
              <a:t>only</a:t>
            </a:r>
            <a:r>
              <a:rPr lang="da-DK" dirty="0"/>
              <a:t> test double!</a:t>
            </a:r>
          </a:p>
          <a:p>
            <a:pPr algn="ctr"/>
            <a:r>
              <a:rPr lang="da-DK" dirty="0"/>
              <a:t>The rest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production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!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3086100"/>
            <a:ext cx="381000" cy="6096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131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 Fact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Nancy?	</a:t>
            </a:r>
          </a:p>
          <a:p>
            <a:pPr lvl="1"/>
            <a:r>
              <a:rPr lang="en-US" dirty="0"/>
              <a:t>A fictive person which exists in all Danish medical systems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She even has a face book profile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46" y="1943100"/>
            <a:ext cx="820864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467100"/>
            <a:ext cx="5781675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4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Make a Test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Call client proxy, assert something stored in XDS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85900"/>
            <a:ext cx="7234238" cy="155336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31"/>
          <a:stretch/>
        </p:blipFill>
        <p:spPr bwMode="auto">
          <a:xfrm>
            <a:off x="1168718" y="4000500"/>
            <a:ext cx="7284720" cy="9916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1295400" y="4745408"/>
            <a:ext cx="2590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6558E58-D459-4796-AA48-268F0172E34E}"/>
              </a:ext>
            </a:extLst>
          </p:cNvPr>
          <p:cNvCxnSpPr/>
          <p:nvPr/>
        </p:nvCxnSpPr>
        <p:spPr>
          <a:xfrm flipH="1">
            <a:off x="1447800" y="2628900"/>
            <a:ext cx="1447800" cy="19812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419600" y="3695700"/>
            <a:ext cx="3276600" cy="533400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 smtClean="0"/>
              <a:t>‘</a:t>
            </a:r>
            <a:r>
              <a:rPr lang="en-US" dirty="0" err="1" smtClean="0"/>
              <a:t>xds</a:t>
            </a:r>
            <a:r>
              <a:rPr lang="en-US" dirty="0" smtClean="0"/>
              <a:t>’ is both Spy and </a:t>
            </a:r>
            <a:r>
              <a:rPr lang="en-US" dirty="0" err="1" smtClean="0"/>
              <a:t>FakeObject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74417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The IPC Level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Talking </a:t>
            </a:r>
            <a:r>
              <a:rPr lang="en-US" noProof="0" dirty="0" err="1"/>
              <a:t>network’ish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60373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Choosing IPC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most fundamental level</a:t>
            </a:r>
          </a:p>
          <a:p>
            <a:pPr lvl="1"/>
            <a:r>
              <a:rPr lang="en-US" noProof="0" dirty="0"/>
              <a:t>Sockets</a:t>
            </a:r>
          </a:p>
          <a:p>
            <a:pPr lvl="1"/>
            <a:endParaRPr lang="en-US" noProof="0" dirty="0"/>
          </a:p>
          <a:p>
            <a:endParaRPr lang="en-US" noProof="0" dirty="0" smtClean="0"/>
          </a:p>
          <a:p>
            <a:r>
              <a:rPr lang="en-US" noProof="0" dirty="0" smtClean="0"/>
              <a:t>More </a:t>
            </a:r>
            <a:r>
              <a:rPr lang="en-US" noProof="0" dirty="0"/>
              <a:t>modern approach</a:t>
            </a:r>
          </a:p>
          <a:p>
            <a:pPr lvl="1"/>
            <a:r>
              <a:rPr lang="en-US" noProof="0" dirty="0"/>
              <a:t>URI Tunneling using HTTP web </a:t>
            </a:r>
            <a:r>
              <a:rPr lang="en-US" noProof="0" dirty="0" smtClean="0"/>
              <a:t>servers</a:t>
            </a:r>
          </a:p>
          <a:p>
            <a:pPr lvl="1"/>
            <a:endParaRPr lang="en-US" dirty="0"/>
          </a:p>
          <a:p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29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 smtClean="0"/>
              <a:t>Broker bundles the</a:t>
            </a:r>
            <a:br>
              <a:rPr lang="en-US" sz="2000" dirty="0" smtClean="0"/>
            </a:br>
            <a:r>
              <a:rPr lang="en-US" sz="2000" dirty="0" smtClean="0"/>
              <a:t>four elements: </a:t>
            </a:r>
          </a:p>
          <a:p>
            <a:endParaRPr lang="en-US" sz="2000" dirty="0"/>
          </a:p>
          <a:p>
            <a:r>
              <a:rPr lang="en-US" sz="2000" dirty="0" smtClean="0"/>
              <a:t>Solutions are</a:t>
            </a:r>
          </a:p>
          <a:p>
            <a:pPr lvl="1"/>
            <a:r>
              <a:rPr lang="en-US" sz="1600" dirty="0" smtClean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2400300"/>
            <a:ext cx="5105400" cy="1219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531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Rule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Find stuff on the internet </a:t>
            </a:r>
            <a:r>
              <a:rPr lang="en-US" noProof="0" dirty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Jakob </a:t>
            </a:r>
            <a:r>
              <a:rPr lang="en-US" noProof="0" dirty="0" err="1">
                <a:sym typeface="Wingdings" panose="05000000000000000000" pitchFamily="2" charset="2"/>
              </a:rPr>
              <a:t>Jenkov</a:t>
            </a:r>
            <a:r>
              <a:rPr lang="en-US" noProof="0" dirty="0">
                <a:sym typeface="Wingdings" panose="05000000000000000000" pitchFamily="2" charset="2"/>
              </a:rPr>
              <a:t> has fine tutorials on socket server programming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Single thread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Multi thread</a:t>
            </a:r>
          </a:p>
          <a:p>
            <a:pPr lvl="2"/>
            <a:r>
              <a:rPr lang="en-US" noProof="0" dirty="0">
                <a:sym typeface="Wingdings" panose="05000000000000000000" pitchFamily="2" charset="2"/>
              </a:rPr>
              <a:t>Thread pooled</a:t>
            </a:r>
          </a:p>
          <a:p>
            <a:pPr lvl="2"/>
            <a:endParaRPr lang="en-US" noProof="0" dirty="0">
              <a:sym typeface="Wingdings" panose="05000000000000000000" pitchFamily="2" charset="2"/>
            </a:endParaRPr>
          </a:p>
          <a:p>
            <a:r>
              <a:rPr lang="en-US" noProof="0" dirty="0">
                <a:sym typeface="Wingdings" panose="05000000000000000000" pitchFamily="2" charset="2"/>
              </a:rPr>
              <a:t>Question of concurrency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Single thread		Only one call at the time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Multi thread		Unlimited =&gt; Memory exhausted!</a:t>
            </a:r>
          </a:p>
          <a:p>
            <a:pPr lvl="1"/>
            <a:r>
              <a:rPr lang="en-US" noProof="0" dirty="0">
                <a:sym typeface="Wingdings" panose="05000000000000000000" pitchFamily="2" charset="2"/>
              </a:rPr>
              <a:t>Thread pool		N threads = Best of both worlds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308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Client Request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noProof="0" dirty="0" err="1" smtClean="0"/>
              <a:t>Socket</a:t>
            </a:r>
            <a:endParaRPr lang="da-DK" dirty="0"/>
          </a:p>
          <a:p>
            <a:pPr lvl="1"/>
            <a:r>
              <a:rPr lang="en-US" dirty="0" smtClean="0"/>
              <a:t>“</a:t>
            </a:r>
            <a:r>
              <a:rPr lang="en-US" dirty="0" err="1" smtClean="0"/>
              <a:t>modificed</a:t>
            </a:r>
            <a:r>
              <a:rPr lang="en-US" dirty="0" smtClean="0"/>
              <a:t> </a:t>
            </a:r>
            <a:r>
              <a:rPr lang="en-US" dirty="0" err="1" smtClean="0"/>
              <a:t>EchoClient</a:t>
            </a:r>
            <a:r>
              <a:rPr lang="en-US" dirty="0" smtClean="0"/>
              <a:t>"</a:t>
            </a:r>
            <a:endParaRPr lang="da-DK" dirty="0"/>
          </a:p>
          <a:p>
            <a:pPr lvl="1"/>
            <a:endParaRPr lang="en-US" dirty="0"/>
          </a:p>
          <a:p>
            <a:r>
              <a:rPr lang="en-US" noProof="0" dirty="0"/>
              <a:t>The old HTTP </a:t>
            </a:r>
            <a:r>
              <a:rPr lang="en-US" dirty="0"/>
              <a:t>protocol</a:t>
            </a:r>
            <a:endParaRPr lang="en-US" noProof="0" dirty="0"/>
          </a:p>
          <a:p>
            <a:pPr lvl="1"/>
            <a:r>
              <a:rPr lang="en-US" noProof="0" dirty="0"/>
              <a:t>Create socket</a:t>
            </a:r>
          </a:p>
          <a:p>
            <a:pPr lvl="1"/>
            <a:r>
              <a:rPr lang="en-US" noProof="0" dirty="0"/>
              <a:t>Send request</a:t>
            </a:r>
          </a:p>
          <a:p>
            <a:pPr lvl="1"/>
            <a:r>
              <a:rPr lang="en-US" noProof="0" dirty="0"/>
              <a:t>Read reply</a:t>
            </a:r>
          </a:p>
          <a:p>
            <a:pPr lvl="1"/>
            <a:r>
              <a:rPr lang="en-US" noProof="0" dirty="0"/>
              <a:t>Close socket</a:t>
            </a:r>
          </a:p>
          <a:p>
            <a:endParaRPr lang="en-US" noProof="0" dirty="0"/>
          </a:p>
          <a:p>
            <a:r>
              <a:rPr lang="en-US" noProof="0" dirty="0"/>
              <a:t>Inefficient but reliable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0310" y="762000"/>
            <a:ext cx="3501962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310" y="4305300"/>
            <a:ext cx="2957512" cy="87468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2819400" y="1714500"/>
            <a:ext cx="2362200" cy="1295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743200" y="2628900"/>
            <a:ext cx="2277110" cy="7620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514600" y="3200400"/>
            <a:ext cx="2667000" cy="62865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43200" y="4114800"/>
            <a:ext cx="2277110" cy="4191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55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Server Request Handler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err="1"/>
              <a:t>Jenkov</a:t>
            </a:r>
            <a:r>
              <a:rPr lang="en-US" noProof="0" dirty="0"/>
              <a:t> single thread</a:t>
            </a:r>
          </a:p>
          <a:p>
            <a:pPr lvl="1"/>
            <a:r>
              <a:rPr lang="en-US" noProof="0" dirty="0"/>
              <a:t>Accept incoming socket</a:t>
            </a:r>
          </a:p>
          <a:p>
            <a:pPr lvl="1"/>
            <a:r>
              <a:rPr lang="en-US" noProof="0" dirty="0"/>
              <a:t>Read request</a:t>
            </a:r>
          </a:p>
          <a:p>
            <a:pPr lvl="1"/>
            <a:r>
              <a:rPr lang="en-US" noProof="0" dirty="0"/>
              <a:t>Call invoker</a:t>
            </a:r>
          </a:p>
          <a:p>
            <a:pPr lvl="1"/>
            <a:r>
              <a:rPr lang="en-US" noProof="0" dirty="0"/>
              <a:t>Send reply</a:t>
            </a:r>
          </a:p>
          <a:p>
            <a:pPr lvl="1"/>
            <a:r>
              <a:rPr lang="en-US" noProof="0" dirty="0"/>
              <a:t>Close socket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0" y="3210689"/>
            <a:ext cx="2366610" cy="23920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830" y="986161"/>
            <a:ext cx="4586739" cy="36817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" name="Straight Arrow Connector 12"/>
          <p:cNvCxnSpPr/>
          <p:nvPr/>
        </p:nvCxnSpPr>
        <p:spPr>
          <a:xfrm>
            <a:off x="2819400" y="1943100"/>
            <a:ext cx="1600200" cy="5334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2324100"/>
            <a:ext cx="1981200" cy="99060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514600" y="2700661"/>
            <a:ext cx="1905000" cy="114743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47610" y="3020189"/>
            <a:ext cx="1595790" cy="128511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5394745">
            <a:off x="-510426" y="2498474"/>
            <a:ext cx="2865031" cy="914400"/>
          </a:xfrm>
          <a:prstGeom prst="arc">
            <a:avLst/>
          </a:prstGeom>
          <a:ln w="38100"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11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F86E9A2-5A3F-47B9-855C-964F45F96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832379"/>
            <a:ext cx="477057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 smtClean="0"/>
              <a:t>Broker bundles the</a:t>
            </a:r>
            <a:br>
              <a:rPr lang="en-US" sz="2000" dirty="0" smtClean="0"/>
            </a:br>
            <a:r>
              <a:rPr lang="en-US" sz="2000" dirty="0" smtClean="0"/>
              <a:t>four elements: </a:t>
            </a:r>
          </a:p>
          <a:p>
            <a:endParaRPr lang="en-US" sz="2000" dirty="0"/>
          </a:p>
          <a:p>
            <a:r>
              <a:rPr lang="en-US" sz="2000" dirty="0" smtClean="0"/>
              <a:t>Solutions are</a:t>
            </a:r>
          </a:p>
          <a:p>
            <a:pPr lvl="1"/>
            <a:r>
              <a:rPr lang="en-US" sz="1600" dirty="0" smtClean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Naming Systems</a:t>
            </a:r>
            <a:endParaRPr lang="da-DK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86200" y="1562100"/>
            <a:ext cx="1600200" cy="762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13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Broker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3200400" cy="4318000"/>
          </a:xfrm>
        </p:spPr>
        <p:txBody>
          <a:bodyPr/>
          <a:lstStyle/>
          <a:p>
            <a:r>
              <a:rPr lang="en-US" sz="2000" dirty="0" smtClean="0"/>
              <a:t>Broker bundles the</a:t>
            </a:r>
            <a:br>
              <a:rPr lang="en-US" sz="2000" dirty="0" smtClean="0"/>
            </a:br>
            <a:r>
              <a:rPr lang="en-US" sz="2000" dirty="0" smtClean="0"/>
              <a:t>four elements: </a:t>
            </a:r>
          </a:p>
          <a:p>
            <a:endParaRPr lang="en-US" sz="2000" dirty="0"/>
          </a:p>
          <a:p>
            <a:r>
              <a:rPr lang="en-US" sz="2000" dirty="0" smtClean="0"/>
              <a:t>Solutions are</a:t>
            </a:r>
          </a:p>
          <a:p>
            <a:pPr lvl="1"/>
            <a:r>
              <a:rPr lang="en-US" sz="1600" dirty="0" smtClean="0"/>
              <a:t>Request/Reply protocol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Marshalling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/>
              <a:t>Proxy Pattern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 smtClean="0">
                <a:solidFill>
                  <a:srgbClr val="C00000"/>
                </a:solidFill>
              </a:rPr>
              <a:t>Naming Systems</a:t>
            </a:r>
            <a:endParaRPr lang="da-DK" sz="1600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CS@AU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Henrik Bærbak Christensen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770ED-5275-4327-B282-DDC6C78B2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578" y="800100"/>
            <a:ext cx="4882822" cy="44196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0" y="2476500"/>
            <a:ext cx="2133600" cy="10668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  <p:sp>
        <p:nvSpPr>
          <p:cNvPr id="9" name="Rounded Rectangle 8"/>
          <p:cNvSpPr/>
          <p:nvPr/>
        </p:nvSpPr>
        <p:spPr>
          <a:xfrm>
            <a:off x="7696200" y="2688474"/>
            <a:ext cx="990600" cy="1524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30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 Picture of the ‘Flow’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The method call</a:t>
            </a:r>
            <a:br>
              <a:rPr lang="en-US" noProof="0" dirty="0"/>
            </a:br>
            <a:r>
              <a:rPr lang="en-US" i="1" noProof="0" dirty="0"/>
              <a:t>flows</a:t>
            </a:r>
            <a:r>
              <a:rPr lang="en-US" b="1" i="1" noProof="0" dirty="0"/>
              <a:t> </a:t>
            </a:r>
            <a:r>
              <a:rPr lang="en-US" noProof="0" dirty="0"/>
              <a:t>from the client’s</a:t>
            </a:r>
            <a:br>
              <a:rPr lang="en-US" noProof="0" dirty="0"/>
            </a:br>
            <a:r>
              <a:rPr lang="en-US" noProof="0" dirty="0" err="1"/>
              <a:t>ClientProxy</a:t>
            </a:r>
            <a:r>
              <a:rPr lang="en-US" noProof="0" dirty="0"/>
              <a:t>, through</a:t>
            </a:r>
            <a:br>
              <a:rPr lang="en-US" noProof="0" dirty="0"/>
            </a:br>
            <a:r>
              <a:rPr lang="en-US" noProof="0" dirty="0"/>
              <a:t>intermediaries until</a:t>
            </a:r>
            <a:br>
              <a:rPr lang="en-US" noProof="0" dirty="0"/>
            </a:br>
            <a:r>
              <a:rPr lang="en-US" noProof="0" dirty="0"/>
              <a:t>it ends in the Servant</a:t>
            </a:r>
          </a:p>
          <a:p>
            <a:pPr lvl="1"/>
            <a:r>
              <a:rPr lang="en-US" dirty="0"/>
              <a:t>Each intermediate</a:t>
            </a:r>
            <a:br>
              <a:rPr lang="en-US" dirty="0"/>
            </a:br>
            <a:r>
              <a:rPr lang="en-US" dirty="0"/>
              <a:t>responsible for a</a:t>
            </a:r>
            <a:br>
              <a:rPr lang="en-US" dirty="0"/>
            </a:br>
            <a:r>
              <a:rPr lang="en-US" dirty="0"/>
              <a:t>transformation</a:t>
            </a:r>
          </a:p>
          <a:p>
            <a:pPr lvl="2"/>
            <a:r>
              <a:rPr lang="en-US" dirty="0"/>
              <a:t>domain-to-network</a:t>
            </a:r>
            <a:br>
              <a:rPr lang="en-US" dirty="0"/>
            </a:br>
            <a:r>
              <a:rPr lang="en-US" dirty="0"/>
              <a:t>and vice-versa</a:t>
            </a:r>
          </a:p>
          <a:p>
            <a:r>
              <a:rPr lang="en-US" noProof="0" dirty="0"/>
              <a:t>… and back again</a:t>
            </a:r>
            <a:r>
              <a:rPr lang="en-US" noProof="0" dirty="0" smtClean="0"/>
              <a:t>…</a:t>
            </a:r>
          </a:p>
          <a:p>
            <a:pPr lvl="1"/>
            <a:r>
              <a:rPr lang="en-US" dirty="0" smtClean="0"/>
              <a:t>“Chained calls”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446D1C-81E7-4872-AB0B-3ABED62FA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178" y="800100"/>
            <a:ext cx="4882822" cy="4419600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4475018" y="1835727"/>
            <a:ext cx="3228109" cy="2757108"/>
          </a:xfrm>
          <a:custGeom>
            <a:avLst/>
            <a:gdLst>
              <a:gd name="connsiteX0" fmla="*/ 0 w 3228109"/>
              <a:gd name="connsiteY0" fmla="*/ 0 h 2757108"/>
              <a:gd name="connsiteX1" fmla="*/ 1745673 w 3228109"/>
              <a:gd name="connsiteY1" fmla="*/ 2757055 h 2757108"/>
              <a:gd name="connsiteX2" fmla="*/ 3228109 w 3228109"/>
              <a:gd name="connsiteY2" fmla="*/ 83128 h 2757108"/>
              <a:gd name="connsiteX3" fmla="*/ 3228109 w 3228109"/>
              <a:gd name="connsiteY3" fmla="*/ 83128 h 275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28109" h="2757108">
                <a:moveTo>
                  <a:pt x="0" y="0"/>
                </a:moveTo>
                <a:cubicBezTo>
                  <a:pt x="603827" y="1371600"/>
                  <a:pt x="1207655" y="2743200"/>
                  <a:pt x="1745673" y="2757055"/>
                </a:cubicBezTo>
                <a:cubicBezTo>
                  <a:pt x="2283691" y="2770910"/>
                  <a:pt x="3228109" y="83128"/>
                  <a:pt x="3228109" y="83128"/>
                </a:cubicBezTo>
                <a:lnTo>
                  <a:pt x="3228109" y="83128"/>
                </a:lnTo>
              </a:path>
            </a:pathLst>
          </a:custGeom>
          <a:noFill/>
          <a:ln w="38100"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Freeform 11"/>
          <p:cNvSpPr/>
          <p:nvPr/>
        </p:nvSpPr>
        <p:spPr>
          <a:xfrm>
            <a:off x="4066309" y="1877291"/>
            <a:ext cx="3934691" cy="3283576"/>
          </a:xfrm>
          <a:custGeom>
            <a:avLst/>
            <a:gdLst>
              <a:gd name="connsiteX0" fmla="*/ 3934691 w 3934691"/>
              <a:gd name="connsiteY0" fmla="*/ 62345 h 3283576"/>
              <a:gd name="connsiteX1" fmla="*/ 2195946 w 3934691"/>
              <a:gd name="connsiteY1" fmla="*/ 3283527 h 3283576"/>
              <a:gd name="connsiteX2" fmla="*/ 0 w 3934691"/>
              <a:gd name="connsiteY2" fmla="*/ 0 h 3283576"/>
              <a:gd name="connsiteX3" fmla="*/ 0 w 3934691"/>
              <a:gd name="connsiteY3" fmla="*/ 0 h 328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4691" h="3283576">
                <a:moveTo>
                  <a:pt x="3934691" y="62345"/>
                </a:moveTo>
                <a:cubicBezTo>
                  <a:pt x="3393209" y="1678131"/>
                  <a:pt x="2851728" y="3293918"/>
                  <a:pt x="2195946" y="3283527"/>
                </a:cubicBezTo>
                <a:cubicBezTo>
                  <a:pt x="1540164" y="3273136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130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‘Side’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Client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828" y="952499"/>
            <a:ext cx="2710760" cy="38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B051B-4F54-4D70-83E6-22E4C9080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335" y="1333500"/>
            <a:ext cx="5064098" cy="11386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BF62D2-EAF8-4495-92FC-45A5F5798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334" y="3998907"/>
            <a:ext cx="4978628" cy="8232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97" y="2517529"/>
            <a:ext cx="4376871" cy="126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6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The ‘Side’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Server side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081A46-522F-4854-9578-361438101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33500"/>
            <a:ext cx="5042731" cy="8393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91B8F6-7393-4ACC-8B36-15DD4DC52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37" r="1"/>
          <a:stretch/>
        </p:blipFill>
        <p:spPr>
          <a:xfrm>
            <a:off x="5791200" y="864034"/>
            <a:ext cx="2953955" cy="4233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929" y="2095500"/>
            <a:ext cx="4757871" cy="16056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" y="3699973"/>
            <a:ext cx="5038725" cy="157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0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1355</Words>
  <Application>Microsoft Office PowerPoint</Application>
  <PresentationFormat>On-screen Show (16:10)</PresentationFormat>
  <Paragraphs>390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Wingdings</vt:lpstr>
      <vt:lpstr>Office Theme</vt:lpstr>
      <vt:lpstr>Software Engineering and Architecture</vt:lpstr>
      <vt:lpstr>Broker</vt:lpstr>
      <vt:lpstr>Broker</vt:lpstr>
      <vt:lpstr>Broker</vt:lpstr>
      <vt:lpstr>Broker</vt:lpstr>
      <vt:lpstr>Broker</vt:lpstr>
      <vt:lpstr>A Picture of the ‘Flow’</vt:lpstr>
      <vt:lpstr>The ‘Side’ Perspective</vt:lpstr>
      <vt:lpstr>The ‘Side’ Perspective</vt:lpstr>
      <vt:lpstr>Dynamics (Client)</vt:lpstr>
      <vt:lpstr>Dynamics (Server)</vt:lpstr>
      <vt:lpstr>Domain Level</vt:lpstr>
      <vt:lpstr>Marshalling Level</vt:lpstr>
      <vt:lpstr>IPC Level</vt:lpstr>
      <vt:lpstr>Relating to   </vt:lpstr>
      <vt:lpstr>In Practice</vt:lpstr>
      <vt:lpstr>The TeleMed Interface</vt:lpstr>
      <vt:lpstr>TeleMed Proxy</vt:lpstr>
      <vt:lpstr>Identity of Methods</vt:lpstr>
      <vt:lpstr>Requestor</vt:lpstr>
      <vt:lpstr>Request Handlers</vt:lpstr>
      <vt:lpstr>Invoker</vt:lpstr>
      <vt:lpstr>Invoker</vt:lpstr>
      <vt:lpstr>TeleMed Servant</vt:lpstr>
      <vt:lpstr>Summary</vt:lpstr>
      <vt:lpstr>Summary</vt:lpstr>
      <vt:lpstr>Limitations</vt:lpstr>
      <vt:lpstr>Why No Call Backs to Clients?</vt:lpstr>
      <vt:lpstr>Deployment</vt:lpstr>
      <vt:lpstr>The Process?</vt:lpstr>
      <vt:lpstr>Developing it</vt:lpstr>
      <vt:lpstr>Exercise</vt:lpstr>
      <vt:lpstr>Principle 1+2+Doubles</vt:lpstr>
      <vt:lpstr>Faking the IPC</vt:lpstr>
      <vt:lpstr>@BeforeEach</vt:lpstr>
      <vt:lpstr>Fun Fact</vt:lpstr>
      <vt:lpstr>Make a Test Case</vt:lpstr>
      <vt:lpstr>The IPC Level</vt:lpstr>
      <vt:lpstr>Choosing IPC</vt:lpstr>
      <vt:lpstr>Rule #1</vt:lpstr>
      <vt:lpstr>Client Request Handler</vt:lpstr>
      <vt:lpstr>Server Request Handler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131</cp:revision>
  <dcterms:created xsi:type="dcterms:W3CDTF">2006-08-16T00:00:00Z</dcterms:created>
  <dcterms:modified xsi:type="dcterms:W3CDTF">2023-11-08T09:00:47Z</dcterms:modified>
</cp:coreProperties>
</file>